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Oswald Medium"/>
      <p:regular r:id="rId20"/>
      <p:bold r:id="rId21"/>
    </p:embeddedFon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Oswald Light"/>
      <p:regular r:id="rId32"/>
      <p:bold r:id="rId33"/>
    </p:embeddedFont>
    <p:embeddedFont>
      <p:font typeface="Montserrat ExtraLight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jAlBT35Hk/IiDHEgpfbSyqGJ29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OswaldMedium-regular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Oswald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33" Type="http://schemas.openxmlformats.org/officeDocument/2006/relationships/font" Target="fonts/OswaldLight-bold.fntdata"/><Relationship Id="rId10" Type="http://schemas.openxmlformats.org/officeDocument/2006/relationships/slide" Target="slides/slide6.xml"/><Relationship Id="rId32" Type="http://schemas.openxmlformats.org/officeDocument/2006/relationships/font" Target="fonts/Oswald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Light-italic.fntdata"/><Relationship Id="rId17" Type="http://schemas.openxmlformats.org/officeDocument/2006/relationships/font" Target="fonts/MontserratSemiBold-bold.fntdata"/><Relationship Id="rId39" Type="http://schemas.openxmlformats.org/officeDocument/2006/relationships/font" Target="fonts/MontserratExtraBold-boldItalic.fntdata"/><Relationship Id="rId16" Type="http://schemas.openxmlformats.org/officeDocument/2006/relationships/font" Target="fonts/MontserratSemiBold-regular.fntdata"/><Relationship Id="rId38" Type="http://schemas.openxmlformats.org/officeDocument/2006/relationships/font" Target="fonts/MontserratExtraBold-bold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Angie</a:t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Fio</a:t>
            </a:r>
            <a:endParaRPr/>
          </a:p>
        </p:txBody>
      </p:sp>
      <p:sp>
        <p:nvSpPr>
          <p:cNvPr id="340" name="Google Shape;3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Angie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Angie</a:t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56376dcb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Angie</a:t>
            </a:r>
            <a:endParaRPr/>
          </a:p>
        </p:txBody>
      </p:sp>
      <p:sp>
        <p:nvSpPr>
          <p:cNvPr id="190" name="Google Shape;190;g3656376dcb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Esteban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Fue fundamental para nosotros situar nuestro trabajo dentro del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Estado del Arte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actual en la predicción del delito.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Analizamos las herramientas comerciales existentes como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Geolitica y HunchLab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que se centran en identificar patrones de espacio y tiempo. Sin embargo,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la literatura académica más reciente, y especialmente las críticas a estos sistemas, señalan dos grandes desafíos: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el riesgo de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perpetuar sesgos policiales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y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necesidad de modelos más robustos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Por ello, nuestro proyecto se diferencia y busca innovar en tres áreas clave: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- Primero, en los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: Aplicamos técnicas avanzadas como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Random Forest o LightGBM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que capturan mejor las interacciones complejas.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- Segundo, en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riqueza de los datos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: Integramos un ecosistema de información para Belice, combinando datos de criminalidad con indicadores de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 educación, salud y demografía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para obtener una visión más holística.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- Y tercero, en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ética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: Proponemos un marco de implementación responsable basado en la transparencia y la interpretabilidad.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Para materializar este enfoque, nuestro primer paso en el modelado fue establecer una base de referencia sólida utilizando un Modelo de Regresión Lineal Múltiple.</a:t>
            </a:r>
            <a:endParaRPr/>
          </a:p>
        </p:txBody>
      </p:sp>
      <p:sp>
        <p:nvSpPr>
          <p:cNvPr id="222" name="Google Shape;2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Angie</a:t>
            </a:r>
            <a:endParaRPr/>
          </a:p>
        </p:txBody>
      </p:sp>
      <p:sp>
        <p:nvSpPr>
          <p:cNvPr id="246" name="Google Shape;2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552172b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ESTEBAN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Pruebas y Resultados - Regresión Lineal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El objetivo de este modelo era simple: intentar predecir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cantidad total de crímenes por mes y distrito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Para seleccionar las variables más influyentes y reducir la redundancia, utilizamos la técnica de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Eliminación Recursiva de Características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ya que evalúa su rendimiento predictivo dentro del modelo completo, lo que le permite considerar interacciones entre variables y reducir la multicolinealidad de forma sistemática.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El modelo arrojó un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Coeficiente de Determinación (R²) del 57%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en el conjunto de prueba, lo que nos confirmó que nuestras variables socioeconómicas sí tienen una relación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estadísticamente significativa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con el crimen 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muy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probablemente existen otros factores influyendo en el crimen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o las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relaciones identificadas no son puramente lineales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pruebas de Omnibus y Jarque-Bera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resultaron en cero, y obtuvimos un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Número de Condición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astronómico,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lo que nos alertó sobre dos problemas críticos: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Primero, que los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errores del modelo no se distribuían normalmente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Segundo, que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existía una severa multi-colinea-lidad.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En la práctica, esto se tradujo en un problema de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hetero-cedasti-cidad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: el modelo era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incapaz 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de predecir de forma fiable los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 picos altos de criminalidad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Este reto se vio agravado porque, al consolidar las distintas fuentes, tuvimos que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agregar datos,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lo que introdujo una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 incertidumbre significativa en los resultados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Esto nos llevó a una de nuestras lecciones aprendidas más importantes: la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necesidad de una infraestructura de datos más sofisticada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Data Warehouse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diseñado correctamente nos permitiría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preservar la granularidad de los datos y ofrecería mayor flexibilidad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, permitiendo una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integración más coherente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para reducir las agregaciones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Estas limitaciones fueron los hallazgos más valiosos de esta etapa, ya que nos demostró empíricamente que las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dinámicas del crimen en Belice no son lineales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y que era indispensable escalar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latin typeface="Arial"/>
                <a:ea typeface="Arial"/>
                <a:cs typeface="Arial"/>
                <a:sym typeface="Arial"/>
              </a:rPr>
              <a:t>a los </a:t>
            </a:r>
            <a:r>
              <a:rPr b="1" lang="es-ES" sz="1100">
                <a:latin typeface="Arial"/>
                <a:ea typeface="Arial"/>
                <a:cs typeface="Arial"/>
                <a:sym typeface="Arial"/>
              </a:rPr>
              <a:t>modelos de machine learning más avanzados</a:t>
            </a:r>
            <a:r>
              <a:rPr lang="es-ES" sz="1100">
                <a:latin typeface="Arial"/>
                <a:ea typeface="Arial"/>
                <a:cs typeface="Arial"/>
                <a:sym typeface="Arial"/>
              </a:rPr>
              <a:t> que presentaremos a continuación."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36552172b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Andre</a:t>
            </a:r>
            <a:endParaRPr/>
          </a:p>
        </p:txBody>
      </p:sp>
      <p:sp>
        <p:nvSpPr>
          <p:cNvPr id="297" name="Google Shape;2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c43a4ad3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Fiorella</a:t>
            </a:r>
            <a:endParaRPr/>
          </a:p>
        </p:txBody>
      </p:sp>
      <p:sp>
        <p:nvSpPr>
          <p:cNvPr id="318" name="Google Shape;318;g37c43a4ad3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cura">
  <p:cSld name="CUSTOM_1_2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43a4ad37_0_28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2" name="Google Shape;62;g37c43a4ad37_0_28"/>
          <p:cNvPicPr preferRelativeResize="0"/>
          <p:nvPr/>
        </p:nvPicPr>
        <p:blipFill rotWithShape="1">
          <a:blip r:embed="rId2">
            <a:alphaModFix/>
          </a:blip>
          <a:srcRect b="583" l="0" r="0" t="592"/>
          <a:stretch/>
        </p:blipFill>
        <p:spPr>
          <a:xfrm>
            <a:off x="227267" y="160300"/>
            <a:ext cx="2227169" cy="73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c43a4ad37_0_31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5" name="Google Shape;65;g37c43a4ad37_0_31"/>
          <p:cNvSpPr/>
          <p:nvPr/>
        </p:nvSpPr>
        <p:spPr>
          <a:xfrm>
            <a:off x="406400" y="1176033"/>
            <a:ext cx="11380800" cy="48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37c43a4ad37_0_31"/>
          <p:cNvSpPr txBox="1"/>
          <p:nvPr>
            <p:ph type="title"/>
          </p:nvPr>
        </p:nvSpPr>
        <p:spPr>
          <a:xfrm>
            <a:off x="299200" y="626133"/>
            <a:ext cx="11477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37c43a4ad37_0_31"/>
          <p:cNvSpPr txBox="1"/>
          <p:nvPr/>
        </p:nvSpPr>
        <p:spPr>
          <a:xfrm>
            <a:off x="10429867" y="118133"/>
            <a:ext cx="1771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Proyecto EdPro</a:t>
            </a:r>
            <a:endParaRPr b="0" i="0" sz="12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c43a4ad37_0_36"/>
          <p:cNvSpPr txBox="1"/>
          <p:nvPr>
            <p:ph idx="12" type="sldNum"/>
          </p:nvPr>
        </p:nvSpPr>
        <p:spPr>
          <a:xfrm>
            <a:off x="11093410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Básica Azul">
  <p:cSld name="SECTION_HEADER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43a4ad37_0_38"/>
          <p:cNvSpPr/>
          <p:nvPr/>
        </p:nvSpPr>
        <p:spPr>
          <a:xfrm>
            <a:off x="0" y="6560833"/>
            <a:ext cx="11093100" cy="417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7c43a4ad37_0_38"/>
          <p:cNvSpPr txBox="1"/>
          <p:nvPr>
            <p:ph type="title"/>
          </p:nvPr>
        </p:nvSpPr>
        <p:spPr>
          <a:xfrm>
            <a:off x="402367" y="781600"/>
            <a:ext cx="114417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3" name="Google Shape;73;g37c43a4ad37_0_38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4" name="Google Shape;74;g37c43a4ad37_0_38"/>
          <p:cNvSpPr txBox="1"/>
          <p:nvPr>
            <p:ph idx="1" type="body"/>
          </p:nvPr>
        </p:nvSpPr>
        <p:spPr>
          <a:xfrm>
            <a:off x="621633" y="2144267"/>
            <a:ext cx="110973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erior">
  <p:cSld name="3_Interio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37c43a4ad37_0_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8711"/>
            <a:ext cx="12191999" cy="48282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7c43a4ad37_0_43"/>
          <p:cNvSpPr/>
          <p:nvPr/>
        </p:nvSpPr>
        <p:spPr>
          <a:xfrm>
            <a:off x="-34" y="598710"/>
            <a:ext cx="12184500" cy="482700"/>
          </a:xfrm>
          <a:prstGeom prst="rect">
            <a:avLst/>
          </a:prstGeom>
          <a:solidFill>
            <a:schemeClr val="accent1">
              <a:alpha val="5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37c43a4ad37_0_43"/>
          <p:cNvSpPr txBox="1"/>
          <p:nvPr>
            <p:ph type="ctrTitle"/>
          </p:nvPr>
        </p:nvSpPr>
        <p:spPr>
          <a:xfrm>
            <a:off x="327381" y="710858"/>
            <a:ext cx="1108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Montserrat Medium"/>
              <a:buNone/>
              <a:defRPr b="0" i="0" sz="1867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" name="Google Shape;79;g37c43a4ad37_0_43"/>
          <p:cNvSpPr txBox="1"/>
          <p:nvPr>
            <p:ph idx="1" type="subTitle"/>
          </p:nvPr>
        </p:nvSpPr>
        <p:spPr>
          <a:xfrm>
            <a:off x="327381" y="234519"/>
            <a:ext cx="6357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67"/>
              <a:buNone/>
              <a:defRPr b="0" i="0" sz="1067">
                <a:solidFill>
                  <a:srgbClr val="A7B3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g37c43a4ad37_0_43"/>
          <p:cNvSpPr txBox="1"/>
          <p:nvPr/>
        </p:nvSpPr>
        <p:spPr>
          <a:xfrm>
            <a:off x="11573541" y="6292603"/>
            <a:ext cx="4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fld id="{00000000-1234-1234-1234-123412341234}" type="slidenum">
              <a:rPr b="0" i="0" lang="es-ES" sz="1067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67" u="none" cap="none" strike="noStrike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1" name="Google Shape;81;g37c43a4ad37_0_43"/>
          <p:cNvCxnSpPr/>
          <p:nvPr/>
        </p:nvCxnSpPr>
        <p:spPr>
          <a:xfrm>
            <a:off x="11471525" y="6392333"/>
            <a:ext cx="0" cy="165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8" name="Google Shape;48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hyperlink" Target="https://immune.institut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6.gif"/><Relationship Id="rId6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A1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645" l="704" r="0" t="0"/>
          <a:stretch/>
        </p:blipFill>
        <p:spPr>
          <a:xfrm rot="10800000">
            <a:off x="6351" y="1588"/>
            <a:ext cx="12179299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5660500" y="1607800"/>
            <a:ext cx="5195400" cy="5866800"/>
          </a:xfrm>
          <a:prstGeom prst="roundRect">
            <a:avLst>
              <a:gd fmla="val 69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5870717" y="3388315"/>
            <a:ext cx="40767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3900" u="none" cap="none" strike="noStrike">
                <a:solidFill>
                  <a:srgbClr val="00404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Predicción de delitos: Belice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919492" y="4454415"/>
            <a:ext cx="4312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200" u="none" cap="none" strike="noStrike">
                <a:solidFill>
                  <a:srgbClr val="107E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Máster en Data Science</a:t>
            </a:r>
            <a:endParaRPr b="0" i="0" sz="2200" u="none" cap="none" strike="noStrike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2200" u="none" cap="none" strike="noStrike">
                <a:solidFill>
                  <a:srgbClr val="107E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2410VDSO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146468" y="5332925"/>
            <a:ext cx="1384263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-ES" sz="2100" u="none" cap="none" strike="noStrike">
                <a:solidFill>
                  <a:srgbClr val="004048"/>
                </a:solidFill>
                <a:latin typeface="Montserrat"/>
                <a:ea typeface="Montserrat"/>
                <a:cs typeface="Montserrat"/>
                <a:sym typeface="Montserrat"/>
              </a:rPr>
              <a:t>Autores</a:t>
            </a:r>
            <a:endParaRPr b="1" i="0" sz="2100" u="none" cap="none" strike="noStrike">
              <a:solidFill>
                <a:srgbClr val="0040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615713" y="5695180"/>
            <a:ext cx="2796428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 Andrea Alejandra Catch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 Angie Ugalde Campos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 Esteban Chavarría Fallas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 Fiorella Sancho Jiménez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7103" y="2403585"/>
            <a:ext cx="1883628" cy="41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7;p26"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44937"/>
            <a:ext cx="5195888" cy="51958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5660496" y="5992296"/>
            <a:ext cx="1384263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Tutora</a:t>
            </a:r>
            <a:endParaRPr b="0" i="0" sz="1700" u="none" cap="none" strike="noStrike">
              <a:solidFill>
                <a:srgbClr val="6FBC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5398375" y="6271225"/>
            <a:ext cx="1504447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Layla Scheli</a:t>
            </a:r>
            <a:endParaRPr b="0" i="0" sz="1400" u="none" cap="none" strike="noStrik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/>
          <p:nvPr/>
        </p:nvSpPr>
        <p:spPr>
          <a:xfrm>
            <a:off x="2850491" y="4549748"/>
            <a:ext cx="1225200" cy="1225200"/>
          </a:xfrm>
          <a:prstGeom prst="ellipse">
            <a:avLst/>
          </a:prstGeom>
          <a:noFill/>
          <a:ln cap="flat" cmpd="sng" w="309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00" lIns="99100" spcFirstLastPara="1" rIns="99100" wrap="square" tIns="99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7"/>
              <a:buFont typeface="Arial"/>
              <a:buNone/>
            </a:pPr>
            <a:r>
              <a:t/>
            </a:r>
            <a:endParaRPr b="0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8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8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id="354" name="Google Shape;354;p8"/>
          <p:cNvSpPr/>
          <p:nvPr/>
        </p:nvSpPr>
        <p:spPr>
          <a:xfrm>
            <a:off x="2452125" y="2667450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319;p34" id="355" name="Google Shape;355;p8"/>
          <p:cNvSpPr txBox="1"/>
          <p:nvPr/>
        </p:nvSpPr>
        <p:spPr>
          <a:xfrm>
            <a:off x="2913075" y="9650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TRABAJO FUTURO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56" name="Google Shape;356;p8"/>
          <p:cNvCxnSpPr/>
          <p:nvPr/>
        </p:nvCxnSpPr>
        <p:spPr>
          <a:xfrm rot="10800000">
            <a:off x="761975" y="114915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57" name="Google Shape;357;p8"/>
          <p:cNvSpPr/>
          <p:nvPr/>
        </p:nvSpPr>
        <p:spPr>
          <a:xfrm>
            <a:off x="1616075" y="10459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58" name="Google Shape;358;p8"/>
          <p:cNvSpPr/>
          <p:nvPr/>
        </p:nvSpPr>
        <p:spPr>
          <a:xfrm>
            <a:off x="2121336" y="84546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59" name="Google Shape;359;p8"/>
          <p:cNvSpPr txBox="1"/>
          <p:nvPr/>
        </p:nvSpPr>
        <p:spPr>
          <a:xfrm>
            <a:off x="2235042" y="852513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360" name="Google Shape;360;p8"/>
          <p:cNvSpPr/>
          <p:nvPr/>
        </p:nvSpPr>
        <p:spPr>
          <a:xfrm>
            <a:off x="2149233" y="1488909"/>
            <a:ext cx="8821072" cy="1801657"/>
          </a:xfrm>
          <a:prstGeom prst="roundRect">
            <a:avLst>
              <a:gd fmla="val 7764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361" name="Google Shape;361;p8"/>
          <p:cNvSpPr txBox="1"/>
          <p:nvPr/>
        </p:nvSpPr>
        <p:spPr>
          <a:xfrm>
            <a:off x="2149233" y="1462888"/>
            <a:ext cx="8730325" cy="1814785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"/>
              <a:buFont typeface="Montserrat"/>
              <a:buChar char="•"/>
            </a:pPr>
            <a:r>
              <a:rPr b="0" i="0" lang="es-ES" sz="1400" u="none" cap="none" strike="noStrike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i="0" lang="es-ES" sz="14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Este proyecto mostró que es posible aplicar machine learning para predecir delitos en Belice, integrando datos policiales, demográficos y educativos. Los modelos lograron buenos resultados en delitos frecuentes como hurto y homicidio, aunque presentaron limitaciones en casos menos comunes como allanamiento o violación. Estos hallazgos evidencian el potencial de la analítica predictiva para apoyar la seguridad pública, siempre que se acompañe de transparencia y control ético.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493;p41" id="362" name="Google Shape;362;p8"/>
          <p:cNvSpPr txBox="1"/>
          <p:nvPr/>
        </p:nvSpPr>
        <p:spPr>
          <a:xfrm>
            <a:off x="2603460" y="3589640"/>
            <a:ext cx="16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CONCLUSIÓN_1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1200" u="none" cap="none" strike="noStrike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viable aplicar predicción de delitos en Belice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4079" y="3511430"/>
            <a:ext cx="498300" cy="44940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364" name="Google Shape;364;p8"/>
          <p:cNvSpPr txBox="1"/>
          <p:nvPr/>
        </p:nvSpPr>
        <p:spPr>
          <a:xfrm>
            <a:off x="5365601" y="3589526"/>
            <a:ext cx="261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CONCLUSIÓN_2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1200" u="none" cap="none" strike="noStrike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identifican patrones espaciales y temporales útiles para asignar recursos.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493;p41" id="365" name="Google Shape;365;p8"/>
          <p:cNvSpPr txBox="1"/>
          <p:nvPr/>
        </p:nvSpPr>
        <p:spPr>
          <a:xfrm>
            <a:off x="8917700" y="3589525"/>
            <a:ext cx="1830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20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b="0" i="0" lang="es-ES" sz="1700" u="none" cap="none" strike="noStrike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CONCLUSIÓN_3</a:t>
            </a:r>
            <a:endParaRPr b="0" i="0" sz="1700" u="none" cap="none" strike="noStrike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1200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Modelos avanzados y soluciones como un ‘Data Warehouse’ ofrecen mejores resultados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8759" y="3517418"/>
            <a:ext cx="498300" cy="44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8997" y="3621034"/>
            <a:ext cx="349200" cy="31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"/>
          <p:cNvSpPr txBox="1"/>
          <p:nvPr/>
        </p:nvSpPr>
        <p:spPr>
          <a:xfrm>
            <a:off x="7554188" y="5047881"/>
            <a:ext cx="3193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0" i="0" lang="es-ES" sz="13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Mejorar predicciones en delitos poco frecuentes.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es-ES" sz="1500" u="none" cap="none" strike="noStrike">
                <a:solidFill>
                  <a:srgbClr val="33D9B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s-ES" sz="13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Integrar nuevas fuentes (CCTV, redes sociales, movilidad)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0" i="0" lang="es-ES" sz="13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Diseñar auditorías éticas y participación comunitaria</a:t>
            </a:r>
            <a:endParaRPr b="0" i="0" sz="13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8" title="La Voz Populi, 2017"/>
          <p:cNvSpPr txBox="1"/>
          <p:nvPr/>
        </p:nvSpPr>
        <p:spPr>
          <a:xfrm>
            <a:off x="2809125" y="4534951"/>
            <a:ext cx="12048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125" lIns="132125" spcFirstLastPara="1" rIns="132125" wrap="square" tIns="1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4"/>
              <a:buFont typeface="Arial"/>
              <a:buNone/>
            </a:pPr>
            <a:r>
              <a:rPr b="0" i="0" lang="es-ES" sz="1083" u="none" cap="none" strike="noStrike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Predicción</a:t>
            </a:r>
            <a:endParaRPr b="0" i="0" sz="1734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3871570" y="4549748"/>
            <a:ext cx="1225200" cy="1225200"/>
          </a:xfrm>
          <a:prstGeom prst="ellipse">
            <a:avLst/>
          </a:prstGeom>
          <a:noFill/>
          <a:ln cap="flat" cmpd="sng" w="309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00" lIns="99100" spcFirstLastPara="1" rIns="99100" wrap="square" tIns="99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7"/>
              <a:buFont typeface="Arial"/>
              <a:buNone/>
            </a:pPr>
            <a:r>
              <a:t/>
            </a:r>
            <a:endParaRPr b="0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8" title="La Voz Populi, 2017"/>
          <p:cNvSpPr txBox="1"/>
          <p:nvPr/>
        </p:nvSpPr>
        <p:spPr>
          <a:xfrm>
            <a:off x="3245898" y="5441461"/>
            <a:ext cx="1434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125" lIns="132125" spcFirstLastPara="1" rIns="132125" wrap="square" tIns="1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4"/>
              <a:buFont typeface="Arial"/>
              <a:buNone/>
            </a:pPr>
            <a:r>
              <a:rPr b="0" i="0" lang="es-ES" sz="1083" u="none" cap="none" strike="noStrike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Transparencia</a:t>
            </a:r>
            <a:endParaRPr b="0" i="0" sz="1083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3361029" y="5366727"/>
            <a:ext cx="1225200" cy="1225200"/>
          </a:xfrm>
          <a:prstGeom prst="ellipse">
            <a:avLst/>
          </a:prstGeom>
          <a:noFill/>
          <a:ln cap="flat" cmpd="sng" w="309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100" lIns="99100" spcFirstLastPara="1" rIns="99100" wrap="square" tIns="99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7"/>
              <a:buFont typeface="Arial"/>
              <a:buNone/>
            </a:pPr>
            <a:r>
              <a:t/>
            </a:r>
            <a:endParaRPr b="0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" title="La Voz Populi, 2017"/>
          <p:cNvSpPr txBox="1"/>
          <p:nvPr/>
        </p:nvSpPr>
        <p:spPr>
          <a:xfrm>
            <a:off x="3963403" y="4551480"/>
            <a:ext cx="12048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2125" lIns="132125" spcFirstLastPara="1" rIns="132125" wrap="square" tIns="132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4"/>
              <a:buFont typeface="Arial"/>
              <a:buNone/>
            </a:pPr>
            <a:r>
              <a:rPr b="0" i="0" lang="es-ES" sz="1083" u="none" cap="none" strike="noStrike">
                <a:solidFill>
                  <a:srgbClr val="107E8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Prevención</a:t>
            </a:r>
            <a:endParaRPr b="0" i="0" sz="1734" u="none" cap="none" strike="noStrike">
              <a:solidFill>
                <a:srgbClr val="107E8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descr="Google Shape;493;p41" id="374" name="Google Shape;374;p8"/>
          <p:cNvSpPr txBox="1"/>
          <p:nvPr/>
        </p:nvSpPr>
        <p:spPr>
          <a:xfrm>
            <a:off x="5571963" y="5047883"/>
            <a:ext cx="4252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b="0" i="0" lang="es-ES" sz="1700" u="none" cap="none" strike="noStrike">
                <a:solidFill>
                  <a:srgbClr val="107E8C"/>
                </a:solidFill>
                <a:latin typeface="Oswald Light"/>
                <a:ea typeface="Oswald Light"/>
                <a:cs typeface="Oswald Light"/>
                <a:sym typeface="Oswald Light"/>
              </a:rPr>
              <a:t>&gt;&gt;&gt;&gt;&gt;TRABAJOS FUTUROS</a:t>
            </a:r>
            <a:endParaRPr b="0" i="0" sz="1700" u="none" cap="none" strike="noStrike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descr="Google Shape;124;p27" id="375" name="Google Shape;37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A17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9"/>
          <p:cNvPicPr preferRelativeResize="0"/>
          <p:nvPr/>
        </p:nvPicPr>
        <p:blipFill rotWithShape="1">
          <a:blip r:embed="rId3">
            <a:alphaModFix/>
          </a:blip>
          <a:srcRect b="7475" l="0" r="0" t="7467"/>
          <a:stretch/>
        </p:blipFill>
        <p:spPr>
          <a:xfrm>
            <a:off x="0" y="0"/>
            <a:ext cx="12190800" cy="691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9"/>
          <p:cNvSpPr txBox="1"/>
          <p:nvPr/>
        </p:nvSpPr>
        <p:spPr>
          <a:xfrm>
            <a:off x="3358500" y="2984000"/>
            <a:ext cx="5475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-ES" sz="3500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Sección de Preguntas</a:t>
            </a:r>
            <a:endParaRPr b="0" i="0" sz="7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"/>
          <p:cNvSpPr txBox="1"/>
          <p:nvPr/>
        </p:nvSpPr>
        <p:spPr>
          <a:xfrm>
            <a:off x="10476772" y="62866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75" lIns="116075" spcFirstLastPara="1" rIns="116075" wrap="square" tIns="1160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s-ES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b="0" i="0" sz="1300" u="none" cap="none" strike="noStrike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3" name="Google Shape;3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640" y="1957675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4454" y="3896992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1011751" y="438910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68214" y="4085897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996" y="592192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24646" y="127147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0621" y="4923938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0316620" y="5644294"/>
            <a:ext cx="162609" cy="12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75883" y="2663001"/>
            <a:ext cx="749376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72725" y="2270137"/>
            <a:ext cx="342891" cy="3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76300" y="4591750"/>
            <a:ext cx="264174" cy="27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47150" y="659330"/>
            <a:ext cx="903820" cy="92378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9"/>
          <p:cNvSpPr txBox="1"/>
          <p:nvPr/>
        </p:nvSpPr>
        <p:spPr>
          <a:xfrm>
            <a:off x="2190825" y="5613725"/>
            <a:ext cx="78102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ES" sz="17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https://immune.institute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3874540" y="5794350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9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 rot="10800000">
            <a:off x="7923567" y="6192584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"/>
          <p:cNvPicPr preferRelativeResize="0"/>
          <p:nvPr/>
        </p:nvPicPr>
        <p:blipFill rotWithShape="1">
          <a:blip r:embed="rId11">
            <a:alphaModFix/>
          </a:blip>
          <a:srcRect b="23787" l="8179" r="9697" t="21323"/>
          <a:stretch/>
        </p:blipFill>
        <p:spPr>
          <a:xfrm>
            <a:off x="4677018" y="1146769"/>
            <a:ext cx="2333169" cy="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Google Shape;193;p30" id="100" name="Google Shape;100;p2"/>
          <p:cNvSpPr/>
          <p:nvPr/>
        </p:nvSpPr>
        <p:spPr>
          <a:xfrm>
            <a:off x="4716075" y="4473399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1" name="Google Shape;101;p2"/>
          <p:cNvSpPr/>
          <p:nvPr/>
        </p:nvSpPr>
        <p:spPr>
          <a:xfrm>
            <a:off x="4716075" y="564345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2" name="Google Shape;102;p2"/>
          <p:cNvSpPr/>
          <p:nvPr/>
        </p:nvSpPr>
        <p:spPr>
          <a:xfrm>
            <a:off x="4716075" y="3290713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103" name="Google Shape;103;p2"/>
          <p:cNvSpPr/>
          <p:nvPr/>
        </p:nvSpPr>
        <p:spPr>
          <a:xfrm>
            <a:off x="4716075" y="2101625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Google Shape;220;p30" id="114" name="Google Shape;114;p2"/>
          <p:cNvCxnSpPr>
            <a:stCxn id="115" idx="1"/>
          </p:cNvCxnSpPr>
          <p:nvPr/>
        </p:nvCxnSpPr>
        <p:spPr>
          <a:xfrm rot="10800000">
            <a:off x="3934575" y="1432850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3;p30" id="115" name="Google Shape;115;p2"/>
          <p:cNvSpPr/>
          <p:nvPr/>
        </p:nvSpPr>
        <p:spPr>
          <a:xfrm>
            <a:off x="4716075" y="92030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8;p30" id="116" name="Google Shape;116;p2"/>
          <p:cNvSpPr txBox="1"/>
          <p:nvPr/>
        </p:nvSpPr>
        <p:spPr>
          <a:xfrm>
            <a:off x="6569162" y="1062695"/>
            <a:ext cx="28971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None/>
            </a:pPr>
            <a:r>
              <a:rPr b="0" i="0" lang="es-ES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Motivación, objetivos, metodología, organización de la memoria,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descr="Google Shape;200;p30" id="117" name="Google Shape;117;p2"/>
          <p:cNvSpPr txBox="1"/>
          <p:nvPr/>
        </p:nvSpPr>
        <p:spPr>
          <a:xfrm>
            <a:off x="1814163" y="396405"/>
            <a:ext cx="18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2800"/>
              <a:buFont typeface="Montserrat"/>
              <a:buNone/>
            </a:pPr>
            <a:r>
              <a:rPr b="0" i="0" lang="es-ES" sz="28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r>
              <a:rPr b="0" i="0" lang="es-ES" sz="2800" u="none" cap="none" strike="noStrike">
                <a:solidFill>
                  <a:srgbClr val="004048"/>
                </a:solidFill>
                <a:latin typeface="Oswald Medium"/>
                <a:ea typeface="Oswald Medium"/>
                <a:cs typeface="Oswald Medium"/>
                <a:sym typeface="Oswald Medium"/>
              </a:rPr>
              <a:t>OUTLINE</a:t>
            </a:r>
            <a:endParaRPr b="0" i="0" sz="2800" u="none" cap="none" strike="noStrike">
              <a:solidFill>
                <a:srgbClr val="23444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descr="Google Shape;220;p30" id="118" name="Google Shape;118;p2"/>
          <p:cNvCxnSpPr>
            <a:endCxn id="119" idx="0"/>
          </p:cNvCxnSpPr>
          <p:nvPr/>
        </p:nvCxnSpPr>
        <p:spPr>
          <a:xfrm>
            <a:off x="3934583" y="935907"/>
            <a:ext cx="1500" cy="486120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254;p32" id="120" name="Google Shape;120;p2"/>
          <p:cNvSpPr/>
          <p:nvPr/>
        </p:nvSpPr>
        <p:spPr>
          <a:xfrm>
            <a:off x="5209823" y="11480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21" name="Google Shape;121;p2"/>
          <p:cNvSpPr txBox="1"/>
          <p:nvPr/>
        </p:nvSpPr>
        <p:spPr>
          <a:xfrm>
            <a:off x="5323530" y="11551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3800688" y="14693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23" name="Google Shape;123;p2"/>
          <p:cNvCxnSpPr/>
          <p:nvPr/>
        </p:nvCxnSpPr>
        <p:spPr>
          <a:xfrm rot="10800000">
            <a:off x="3854250" y="936600"/>
            <a:ext cx="160500" cy="0"/>
          </a:xfrm>
          <a:prstGeom prst="straightConnector1">
            <a:avLst/>
          </a:prstGeom>
          <a:noFill/>
          <a:ln cap="flat" cmpd="sng" w="28575">
            <a:solidFill>
              <a:srgbClr val="00CF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Google Shape;220;p30" id="124" name="Google Shape;124;p2"/>
          <p:cNvCxnSpPr/>
          <p:nvPr/>
        </p:nvCxnSpPr>
        <p:spPr>
          <a:xfrm rot="10800000">
            <a:off x="3936492" y="3045705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25" name="Google Shape;125;p2"/>
          <p:cNvSpPr txBox="1"/>
          <p:nvPr/>
        </p:nvSpPr>
        <p:spPr>
          <a:xfrm>
            <a:off x="6570750" y="2352900"/>
            <a:ext cx="43419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ESTADO DEL ARTE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Trabajos previos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3802283" y="29119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27" name="Google Shape;127;p2"/>
          <p:cNvCxnSpPr/>
          <p:nvPr/>
        </p:nvCxnSpPr>
        <p:spPr>
          <a:xfrm rot="10800000">
            <a:off x="3934575" y="4488296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28" name="Google Shape;128;p2"/>
          <p:cNvSpPr txBox="1"/>
          <p:nvPr/>
        </p:nvSpPr>
        <p:spPr>
          <a:xfrm>
            <a:off x="6569150" y="3555400"/>
            <a:ext cx="44127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b="0" i="0" lang="es-ES" sz="1500" u="none" cap="none" strike="noStrike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DESARROLLO</a:t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Descripción, herramientas, tecnologías, etc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3800688" y="43545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220;p30" id="130" name="Google Shape;130;p2"/>
          <p:cNvCxnSpPr/>
          <p:nvPr/>
        </p:nvCxnSpPr>
        <p:spPr>
          <a:xfrm rot="10800000">
            <a:off x="3936492" y="5930902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131" name="Google Shape;131;p2"/>
          <p:cNvSpPr txBox="1"/>
          <p:nvPr/>
        </p:nvSpPr>
        <p:spPr>
          <a:xfrm>
            <a:off x="6570750" y="4701150"/>
            <a:ext cx="4186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PRUEBAS Y RESULTADOS</a:t>
            </a:r>
            <a:endParaRPr b="0" i="0" sz="1500" u="none" cap="none" strike="noStrike">
              <a:solidFill>
                <a:srgbClr val="42424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Tests realizados, resultados, etc.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3802283" y="57971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2" name="Google Shape;132;p2"/>
          <p:cNvSpPr/>
          <p:nvPr/>
        </p:nvSpPr>
        <p:spPr>
          <a:xfrm>
            <a:off x="5209823" y="2329374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3" name="Google Shape;133;p2"/>
          <p:cNvSpPr txBox="1"/>
          <p:nvPr/>
        </p:nvSpPr>
        <p:spPr>
          <a:xfrm>
            <a:off x="5323530" y="2336425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4" name="Google Shape;134;p2"/>
          <p:cNvSpPr/>
          <p:nvPr/>
        </p:nvSpPr>
        <p:spPr>
          <a:xfrm>
            <a:off x="5209823" y="3518462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5" name="Google Shape;135;p2"/>
          <p:cNvSpPr txBox="1"/>
          <p:nvPr/>
        </p:nvSpPr>
        <p:spPr>
          <a:xfrm>
            <a:off x="5323530" y="3525514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6" name="Google Shape;136;p2"/>
          <p:cNvSpPr/>
          <p:nvPr/>
        </p:nvSpPr>
        <p:spPr>
          <a:xfrm>
            <a:off x="5209823" y="47011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7" name="Google Shape;137;p2"/>
          <p:cNvSpPr txBox="1"/>
          <p:nvPr/>
        </p:nvSpPr>
        <p:spPr>
          <a:xfrm>
            <a:off x="5323530" y="47082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38" name="Google Shape;138;p2"/>
          <p:cNvSpPr/>
          <p:nvPr/>
        </p:nvSpPr>
        <p:spPr>
          <a:xfrm>
            <a:off x="5209823" y="587120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39" name="Google Shape;139;p2"/>
          <p:cNvSpPr txBox="1"/>
          <p:nvPr/>
        </p:nvSpPr>
        <p:spPr>
          <a:xfrm>
            <a:off x="5323530" y="5878252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8;p30" id="140" name="Google Shape;140;p2"/>
          <p:cNvSpPr txBox="1"/>
          <p:nvPr/>
        </p:nvSpPr>
        <p:spPr>
          <a:xfrm>
            <a:off x="6570750" y="5818000"/>
            <a:ext cx="4186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 Y FUTURO TRABAJO</a:t>
            </a:r>
            <a:endParaRPr b="0" i="0" sz="1500" u="none" cap="none" strike="noStrike">
              <a:solidFill>
                <a:srgbClr val="42424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Conclusiones, resumen y futuras mejoras.</a:t>
            </a:r>
            <a:endParaRPr b="0" i="0" sz="11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b="0" i="0" sz="1500" u="none" cap="none" strike="noStrike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pic>
        <p:nvPicPr>
          <p:cNvPr descr="Google Shape;124;p27" id="142" name="Google Shape;1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Google Shape;320;p34" id="143" name="Google Shape;143;p2"/>
          <p:cNvCxnSpPr/>
          <p:nvPr/>
        </p:nvCxnSpPr>
        <p:spPr>
          <a:xfrm rot="10800000">
            <a:off x="672250" y="6126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44" name="Google Shape;144;p2"/>
          <p:cNvSpPr/>
          <p:nvPr/>
        </p:nvSpPr>
        <p:spPr>
          <a:xfrm>
            <a:off x="1526350" y="5095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" title="BMap.png"/>
          <p:cNvPicPr preferRelativeResize="0"/>
          <p:nvPr/>
        </p:nvPicPr>
        <p:blipFill rotWithShape="1">
          <a:blip r:embed="rId5">
            <a:alphaModFix/>
          </a:blip>
          <a:srcRect b="-922" l="29003" r="26587" t="-1578"/>
          <a:stretch/>
        </p:blipFill>
        <p:spPr>
          <a:xfrm>
            <a:off x="769962" y="1269525"/>
            <a:ext cx="3568399" cy="46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2220500" y="1715650"/>
            <a:ext cx="1181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Corozal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161388" y="254026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/>
              <a:t>Orange Walk</a:t>
            </a:r>
            <a:endParaRPr b="1" sz="900"/>
          </a:p>
        </p:txBody>
      </p:sp>
      <p:sp>
        <p:nvSpPr>
          <p:cNvPr id="148" name="Google Shape;148;p2"/>
          <p:cNvSpPr txBox="1"/>
          <p:nvPr/>
        </p:nvSpPr>
        <p:spPr>
          <a:xfrm>
            <a:off x="1243025" y="4964850"/>
            <a:ext cx="1181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Toledo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1282450" y="3752175"/>
            <a:ext cx="1181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Cayo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1974963" y="2733913"/>
            <a:ext cx="1181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Belize 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1973475" y="3977650"/>
            <a:ext cx="11811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Stann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</a:rPr>
              <a:t>Creek</a:t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1897725" y="2378405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757913" y="2751375"/>
            <a:ext cx="3098700" cy="20160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902139" y="2727600"/>
            <a:ext cx="2994812" cy="1927412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Belice tiene una de las tasas de homicidios per cápita más altas del mundo, lo que demanda soluciones innovadoras.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La predicción de delitos, apoyada en modelos de ciencia de datos, podría ayudar a la Policía a planificar mejor sus recursos y a proteger comunidades vulnerables</a:t>
            </a: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1717575" y="2982963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2289075" y="2453475"/>
            <a:ext cx="2036400" cy="3372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5065013" y="2751375"/>
            <a:ext cx="3098700" cy="20160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4977694" y="2699845"/>
            <a:ext cx="3203375" cy="2119059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&gt; OBJETIVO 1:</a:t>
            </a:r>
            <a:endParaRPr b="1" i="0" sz="12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modelo predictivo para anticipar delitos a nivel distrital y mensual.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OBJETIVO 2: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Evaluar métricas de desempeño de los modelos y su aplicabilidad en la gestión policial.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OBJETIVO 3: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Proponer lineamientos estratégicos para una adopción responsable de la policía predictiva</a:t>
            </a:r>
            <a:endParaRPr b="0" i="0" sz="10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093750" y="3580975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8372113" y="2751375"/>
            <a:ext cx="3098700" cy="20160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8585131" y="2699845"/>
            <a:ext cx="27513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12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El proceso siguió las fases: </a:t>
            </a: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recolección de datos, preprocesamiento, análisis exploratorio, modelado predictivo y evaluación</a:t>
            </a:r>
            <a:endParaRPr b="0" i="0" sz="10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1386075" y="3007288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319;p34" id="178" name="Google Shape;178;p4"/>
          <p:cNvSpPr txBox="1"/>
          <p:nvPr/>
        </p:nvSpPr>
        <p:spPr>
          <a:xfrm>
            <a:off x="2913075" y="14333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179" name="Google Shape;179;p4"/>
          <p:cNvCxnSpPr/>
          <p:nvPr/>
        </p:nvCxnSpPr>
        <p:spPr>
          <a:xfrm rot="10800000">
            <a:off x="761975" y="16174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80" name="Google Shape;180;p4"/>
          <p:cNvSpPr/>
          <p:nvPr/>
        </p:nvSpPr>
        <p:spPr>
          <a:xfrm>
            <a:off x="1616075" y="15143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81" name="Google Shape;181;p4"/>
          <p:cNvSpPr/>
          <p:nvPr/>
        </p:nvSpPr>
        <p:spPr>
          <a:xfrm>
            <a:off x="2121336" y="13137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82" name="Google Shape;182;p4"/>
          <p:cNvSpPr txBox="1"/>
          <p:nvPr/>
        </p:nvSpPr>
        <p:spPr>
          <a:xfrm>
            <a:off x="2235042" y="13208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5204813" y="23707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5272475" y="2445875"/>
            <a:ext cx="2751300" cy="3372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8497150" y="23707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8642725" y="2445875"/>
            <a:ext cx="2557500" cy="3372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ES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ORGANIZACIÓN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187" name="Google Shape;18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56376dcbd_0_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56376dcbd_0_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656376dcbd_0_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656376dcbd_0_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656376dcbd_0_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656376dcbd_0_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656376dcbd_0_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656376dcbd_0_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656376dcbd_0_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3656376dcbd_0_0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656376dcbd_0_0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id="203" name="Google Shape;203;g3656376dcbd_0_0"/>
          <p:cNvSpPr/>
          <p:nvPr/>
        </p:nvSpPr>
        <p:spPr>
          <a:xfrm>
            <a:off x="3514943" y="2386005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656376dcbd_0_0"/>
          <p:cNvSpPr/>
          <p:nvPr/>
        </p:nvSpPr>
        <p:spPr>
          <a:xfrm>
            <a:off x="3375125" y="2758975"/>
            <a:ext cx="3098700" cy="12807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656376dcbd_0_0"/>
          <p:cNvSpPr txBox="1"/>
          <p:nvPr/>
        </p:nvSpPr>
        <p:spPr>
          <a:xfrm>
            <a:off x="3519350" y="2735200"/>
            <a:ext cx="29949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-ES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Métodos tradicionales de seguridad no anticipan patrones criminales.</a:t>
            </a:r>
            <a:endParaRPr b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656376dcbd_0_0"/>
          <p:cNvSpPr/>
          <p:nvPr/>
        </p:nvSpPr>
        <p:spPr>
          <a:xfrm>
            <a:off x="3334793" y="2990563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656376dcbd_0_0"/>
          <p:cNvSpPr txBox="1"/>
          <p:nvPr/>
        </p:nvSpPr>
        <p:spPr>
          <a:xfrm>
            <a:off x="3906293" y="2461075"/>
            <a:ext cx="2036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3656376dcbd_0_0"/>
          <p:cNvSpPr/>
          <p:nvPr/>
        </p:nvSpPr>
        <p:spPr>
          <a:xfrm>
            <a:off x="7049500" y="2758975"/>
            <a:ext cx="3098700" cy="12807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656376dcbd_0_0"/>
          <p:cNvSpPr txBox="1"/>
          <p:nvPr/>
        </p:nvSpPr>
        <p:spPr>
          <a:xfrm>
            <a:off x="6962175" y="2707448"/>
            <a:ext cx="32034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Exploración de datos, limpieza, integración de variables socioeconómicas y entrenamiento de modelos (Random Forest, Poisson, Binomial Negativa).</a:t>
            </a:r>
            <a:endParaRPr b="0" i="0" sz="10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00" u="none" cap="none" strike="noStrike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3656376dcbd_0_0"/>
          <p:cNvSpPr/>
          <p:nvPr/>
        </p:nvSpPr>
        <p:spPr>
          <a:xfrm>
            <a:off x="10078242" y="3588575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656376dcbd_0_0"/>
          <p:cNvSpPr/>
          <p:nvPr/>
        </p:nvSpPr>
        <p:spPr>
          <a:xfrm>
            <a:off x="11386075" y="3007288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319;p34" id="212" name="Google Shape;212;g3656376dcbd_0_0"/>
          <p:cNvSpPr txBox="1"/>
          <p:nvPr/>
        </p:nvSpPr>
        <p:spPr>
          <a:xfrm>
            <a:off x="1989549" y="1460212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13" name="Google Shape;213;g3656376dcbd_0_0"/>
          <p:cNvCxnSpPr/>
          <p:nvPr/>
        </p:nvCxnSpPr>
        <p:spPr>
          <a:xfrm rot="10800000">
            <a:off x="761975" y="16174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14" name="Google Shape;214;g3656376dcbd_0_0"/>
          <p:cNvSpPr/>
          <p:nvPr/>
        </p:nvSpPr>
        <p:spPr>
          <a:xfrm>
            <a:off x="1616075" y="15143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656376dcbd_0_0"/>
          <p:cNvSpPr/>
          <p:nvPr/>
        </p:nvSpPr>
        <p:spPr>
          <a:xfrm>
            <a:off x="7189305" y="23783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656376dcbd_0_0"/>
          <p:cNvSpPr txBox="1"/>
          <p:nvPr/>
        </p:nvSpPr>
        <p:spPr>
          <a:xfrm>
            <a:off x="7256967" y="2453475"/>
            <a:ext cx="2751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217" name="Google Shape;217;g3656376dcb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squares with numbers&#10;&#10;AI-generated content may be incorrect." id="218" name="Google Shape;218;g3656376dcb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173" y="4328867"/>
            <a:ext cx="4336575" cy="2283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blue dots&#10;&#10;AI-generated content may be incorrect." id="219" name="Google Shape;219;g3656376dcb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673" y="4269059"/>
            <a:ext cx="5185375" cy="240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descr="Google Shape;319;p34" id="235" name="Google Shape;235;p5"/>
          <p:cNvSpPr txBox="1"/>
          <p:nvPr/>
        </p:nvSpPr>
        <p:spPr>
          <a:xfrm>
            <a:off x="2913075" y="14333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ESTADO DEL ARTE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36" name="Google Shape;236;p5"/>
          <p:cNvCxnSpPr/>
          <p:nvPr/>
        </p:nvCxnSpPr>
        <p:spPr>
          <a:xfrm rot="10800000">
            <a:off x="761975" y="16174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37" name="Google Shape;237;p5"/>
          <p:cNvSpPr/>
          <p:nvPr/>
        </p:nvSpPr>
        <p:spPr>
          <a:xfrm>
            <a:off x="1616075" y="15143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38" name="Google Shape;238;p5"/>
          <p:cNvSpPr/>
          <p:nvPr/>
        </p:nvSpPr>
        <p:spPr>
          <a:xfrm>
            <a:off x="2121336" y="13137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39" name="Google Shape;239;p5"/>
          <p:cNvSpPr txBox="1"/>
          <p:nvPr/>
        </p:nvSpPr>
        <p:spPr>
          <a:xfrm>
            <a:off x="2235042" y="13208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40" name="Google Shape;240;p5"/>
          <p:cNvSpPr txBox="1"/>
          <p:nvPr/>
        </p:nvSpPr>
        <p:spPr>
          <a:xfrm>
            <a:off x="761974" y="2128475"/>
            <a:ext cx="107568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Modelos internacionales: 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PredPol/Geolitica →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patrullajes predictivos en zonas críticas.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HunchLab →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estrategias de prevención basadas en múltiples factores. RTM </a:t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Terrain Modeling →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análisis espacial de factores de riesgo.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241" name="Google Shape;2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242" name="Google Shape;242;p5"/>
          <p:cNvSpPr txBox="1"/>
          <p:nvPr/>
        </p:nvSpPr>
        <p:spPr>
          <a:xfrm>
            <a:off x="769949" y="3496160"/>
            <a:ext cx="82524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Limitaciones comunes: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esgos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históricos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alidad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 datos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</a:t>
            </a:r>
            <a:r>
              <a:rPr b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onfianza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pública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Google Shape;578;p42" id="243" name="Google Shape;243;p5"/>
          <p:cNvSpPr txBox="1"/>
          <p:nvPr/>
        </p:nvSpPr>
        <p:spPr>
          <a:xfrm>
            <a:off x="769949" y="5079237"/>
            <a:ext cx="100080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Tendencia actual: 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                      </a:t>
            </a: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ntegración de datos multimodales (CCTV, GIS, variables socioeconómicas).</a:t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descr="Google Shape;319;p34" id="259" name="Google Shape;259;p6"/>
          <p:cNvSpPr txBox="1"/>
          <p:nvPr/>
        </p:nvSpPr>
        <p:spPr>
          <a:xfrm>
            <a:off x="2913075" y="143333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60" name="Google Shape;260;p6"/>
          <p:cNvCxnSpPr/>
          <p:nvPr/>
        </p:nvCxnSpPr>
        <p:spPr>
          <a:xfrm rot="10800000">
            <a:off x="761975" y="161748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61" name="Google Shape;261;p6"/>
          <p:cNvSpPr/>
          <p:nvPr/>
        </p:nvSpPr>
        <p:spPr>
          <a:xfrm>
            <a:off x="1616075" y="15143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262" name="Google Shape;262;p6"/>
          <p:cNvSpPr/>
          <p:nvPr/>
        </p:nvSpPr>
        <p:spPr>
          <a:xfrm>
            <a:off x="2121336" y="131379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63" name="Google Shape;263;p6"/>
          <p:cNvSpPr txBox="1"/>
          <p:nvPr/>
        </p:nvSpPr>
        <p:spPr>
          <a:xfrm>
            <a:off x="2235042" y="13208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264" name="Google Shape;2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265" name="Google Shape;265;p6"/>
          <p:cNvSpPr txBox="1"/>
          <p:nvPr/>
        </p:nvSpPr>
        <p:spPr>
          <a:xfrm>
            <a:off x="1820975" y="3450604"/>
            <a:ext cx="7345500" cy="1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Fuentes de datos: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Major Crimes (2018–2024).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Educación (preescolar, secundaria, vocacional).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Salud (causas de muerte).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Población (estimaciones sociales 2015–2025).</a:t>
            </a:r>
            <a:endParaRPr/>
          </a:p>
          <a:p>
            <a:pPr indent="-266700" lvl="2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Google Shape;578;p42" id="266" name="Google Shape;266;p6"/>
          <p:cNvSpPr txBox="1"/>
          <p:nvPr/>
        </p:nvSpPr>
        <p:spPr>
          <a:xfrm>
            <a:off x="823604" y="2024337"/>
            <a:ext cx="3819476" cy="1690905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Herramientas: 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Google Colab</a:t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Python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scikit-learn 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matplotlib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Google Shape;578;p42" id="267" name="Google Shape;267;p6"/>
          <p:cNvSpPr txBox="1"/>
          <p:nvPr/>
        </p:nvSpPr>
        <p:spPr>
          <a:xfrm>
            <a:off x="2913075" y="4980109"/>
            <a:ext cx="8214058" cy="1425448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Procesos: 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Limpieza y normalización (snake_case, distritos, fechas).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Creación de variables temporales (mes, estacionalidad).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Generación de indicadores per cápita y educativos.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ile:Google Colab pic.png - Wikipedia" id="268" name="Google Shape;26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800" y="2024326"/>
            <a:ext cx="1433526" cy="819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ython-logo.png - Wikimedia Commons" id="269" name="Google Shape;26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7600" y="2727600"/>
            <a:ext cx="1037024" cy="113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 title="1.PNG"/>
          <p:cNvPicPr preferRelativeResize="0"/>
          <p:nvPr/>
        </p:nvPicPr>
        <p:blipFill rotWithShape="1">
          <a:blip r:embed="rId7">
            <a:alphaModFix/>
          </a:blip>
          <a:srcRect b="9329" l="0" r="78645" t="0"/>
          <a:stretch/>
        </p:blipFill>
        <p:spPr>
          <a:xfrm>
            <a:off x="9025775" y="2144600"/>
            <a:ext cx="2818075" cy="30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552172b4d_0_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6552172b4d_0_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6552172b4d_0_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6552172b4d_0_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6552172b4d_0_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6552172b4d_0_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6552172b4d_0_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6552172b4d_0_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6552172b4d_0_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36552172b4d_0_0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6552172b4d_0_0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descr="Google Shape;319;p34" id="286" name="Google Shape;286;g36552172b4d_0_0"/>
          <p:cNvSpPr txBox="1"/>
          <p:nvPr/>
        </p:nvSpPr>
        <p:spPr>
          <a:xfrm>
            <a:off x="2521600" y="271000"/>
            <a:ext cx="346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287" name="Google Shape;287;g36552172b4d_0_0"/>
          <p:cNvCxnSpPr/>
          <p:nvPr/>
        </p:nvCxnSpPr>
        <p:spPr>
          <a:xfrm rot="10800000">
            <a:off x="751113" y="448950"/>
            <a:ext cx="627900" cy="60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88" name="Google Shape;288;g36552172b4d_0_0"/>
          <p:cNvSpPr/>
          <p:nvPr/>
        </p:nvSpPr>
        <p:spPr>
          <a:xfrm>
            <a:off x="1379025" y="370200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89" name="Google Shape;289;g36552172b4d_0_0"/>
          <p:cNvSpPr txBox="1"/>
          <p:nvPr/>
        </p:nvSpPr>
        <p:spPr>
          <a:xfrm>
            <a:off x="2235042" y="13208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290" name="Google Shape;290;g36552172b4d_0_0"/>
          <p:cNvSpPr txBox="1"/>
          <p:nvPr/>
        </p:nvSpPr>
        <p:spPr>
          <a:xfrm>
            <a:off x="769950" y="832475"/>
            <a:ext cx="7158600" cy="5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Modelos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aplicados: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Regresión lineal Múltiple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utilizada para predecir la variable objetivo </a:t>
            </a:r>
            <a:r>
              <a:rPr i="1"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crime_count </a:t>
            </a:r>
            <a: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(Cantidad total de crímenes por año, mes y distrito).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i="1"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Mínimos Cuadrados Ordinarios</a:t>
            </a:r>
            <a: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por su robustez e interpretabilidad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Técnicas utilizadas:</a:t>
            </a:r>
            <a:endParaRPr sz="1700">
              <a:solidFill>
                <a:srgbClr val="6FBC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Eliminación Recursiva de Características 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Seleccionar características según su rendimiento. Reduce multicolinealidad.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Factor de Inflación de Varianza 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Reducir en mayor medida la multicolinealidad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Resultados principales:</a:t>
            </a:r>
            <a:endParaRPr sz="13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Coeficiente de determinación (R²)</a:t>
            </a:r>
            <a:r>
              <a:rPr lang="es-ES" sz="1500">
                <a:solidFill>
                  <a:srgbClr val="0C0C1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57% 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Raíz del Error Cuadrático Medio (RMSE)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6.8%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Prob(Omnibus)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– 0 y </a:t>
            </a: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Prob(Jarque-Bera)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– 2.07e-74</a:t>
            </a:r>
            <a:endParaRPr sz="13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●"/>
            </a:pPr>
            <a:r>
              <a:rPr b="1"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Número de Condición (Cond. No.)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4.27e+22, muy superior a 30</a:t>
            </a:r>
            <a:endParaRPr>
              <a:solidFill>
                <a:srgbClr val="0C0C1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Interpretación:</a:t>
            </a:r>
            <a:r>
              <a:rPr i="0" lang="es-ES" sz="1500" u="none" cap="none" strike="noStrike">
                <a:solidFill>
                  <a:srgbClr val="6FBC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Montserrat"/>
              <a:buChar char="●"/>
            </a:pP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 modelo establece una </a:t>
            </a:r>
            <a:r>
              <a:rPr b="1"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base empírica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Montserrat"/>
              <a:buChar char="●"/>
            </a:pP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Las variables predictoras poseen una </a:t>
            </a:r>
            <a:r>
              <a:rPr b="1"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relación es estadísticamente significativa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Montserrat"/>
              <a:buChar char="●"/>
            </a:pPr>
            <a:r>
              <a:rPr b="1"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Muy probable que otros factores influyan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en el crimen o que las </a:t>
            </a:r>
            <a:r>
              <a:rPr b="1"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relaciones no sean puramente lineales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Montserrat"/>
              <a:buChar char="●"/>
            </a:pP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Los errores no se distribuyen normalmente </a:t>
            </a:r>
            <a:r>
              <a:rPr lang="es-ES" sz="13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Heterocedasticidad</a:t>
            </a:r>
            <a:r>
              <a:rPr lang="es-ES" sz="1200">
                <a:solidFill>
                  <a:srgbClr val="24292E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291" name="Google Shape;291;g36552172b4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292" name="Google Shape;292;g36552172b4d_0_0"/>
          <p:cNvSpPr txBox="1"/>
          <p:nvPr/>
        </p:nvSpPr>
        <p:spPr>
          <a:xfrm>
            <a:off x="7781750" y="1320850"/>
            <a:ext cx="4108200" cy="4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Retos identificados: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Montserrat"/>
              <a:buChar char="•"/>
            </a:pPr>
            <a:r>
              <a:rPr b="1"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Consolidar </a:t>
            </a:r>
            <a: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datos para el análisis introdujo una </a:t>
            </a:r>
            <a:r>
              <a:rPr b="1"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incertidumbre en los resultados</a:t>
            </a:r>
            <a:b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Montserrat"/>
              <a:buChar char="•"/>
            </a:pPr>
            <a:r>
              <a:rPr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Alta probabilidad de existencia de </a:t>
            </a:r>
            <a:r>
              <a:rPr b="1" lang="es-ES" sz="12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dinámicas no lineales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Lecciones aprendidas:</a:t>
            </a:r>
            <a:endParaRPr/>
          </a:p>
          <a:p>
            <a:pPr indent="-2921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Montserrat"/>
              <a:buChar char="•"/>
            </a:pP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diseñado correctamente ayudaría a preservar la granularidad, ofrecer mayor flexibilidad al agrupar y en general permitir una integración de datos coherente para reducir las agregaciones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Montserrat"/>
              <a:buChar char="•"/>
            </a:pP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Modelos de predicción criminal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requieren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modelos avanzados para mejores resultados</a:t>
            </a:r>
            <a:endParaRPr b="1"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Google Shape;254;p32" id="293" name="Google Shape;293;g36552172b4d_0_0"/>
          <p:cNvSpPr/>
          <p:nvPr/>
        </p:nvSpPr>
        <p:spPr>
          <a:xfrm>
            <a:off x="1827511" y="1654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94" name="Google Shape;294;g36552172b4d_0_0"/>
          <p:cNvSpPr txBox="1"/>
          <p:nvPr/>
        </p:nvSpPr>
        <p:spPr>
          <a:xfrm>
            <a:off x="1941217" y="1725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descr="Google Shape;319;p34" id="310" name="Google Shape;310;p7"/>
          <p:cNvSpPr txBox="1"/>
          <p:nvPr/>
        </p:nvSpPr>
        <p:spPr>
          <a:xfrm>
            <a:off x="1898050" y="62548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11" name="Google Shape;311;p7"/>
          <p:cNvCxnSpPr/>
          <p:nvPr/>
        </p:nvCxnSpPr>
        <p:spPr>
          <a:xfrm rot="10800000">
            <a:off x="769950" y="787862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12" name="Google Shape;312;p7"/>
          <p:cNvSpPr/>
          <p:nvPr/>
        </p:nvSpPr>
        <p:spPr>
          <a:xfrm>
            <a:off x="1624050" y="684675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313" name="Google Shape;313;p7"/>
          <p:cNvSpPr txBox="1"/>
          <p:nvPr/>
        </p:nvSpPr>
        <p:spPr>
          <a:xfrm>
            <a:off x="1180964" y="1538399"/>
            <a:ext cx="4284600" cy="4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Modelos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aplicados: 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Random Forest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(clasificación).</a:t>
            </a:r>
            <a:endParaRPr/>
          </a:p>
          <a:p>
            <a:pPr indent="-20955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Modelos de conteo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(Poisson, Binomial Negativa).</a:t>
            </a:r>
            <a:endParaRPr/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Resultados principales (ROC – AUC):</a:t>
            </a:r>
            <a:endParaRPr/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0" i="0" sz="1700" u="none" cap="none" strike="noStrike">
              <a:solidFill>
                <a:srgbClr val="6FBC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Theft (Hurto): 80% →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excelente.</a:t>
            </a:r>
            <a:endParaRPr/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Murder (Homicidio): 79%</a:t>
            </a:r>
            <a:r>
              <a:rPr b="0" i="1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→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bueno.</a:t>
            </a:r>
            <a:endParaRPr/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Robbery (Asalto): </a:t>
            </a: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74%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→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bueno.</a:t>
            </a:r>
            <a:endParaRPr/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Interpretación: 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El modelo es eficaz en delitos frecuentes y de alto impacto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4;p27" id="314" name="Google Shape;3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315" name="Google Shape;315;p7"/>
          <p:cNvSpPr txBox="1"/>
          <p:nvPr/>
        </p:nvSpPr>
        <p:spPr>
          <a:xfrm>
            <a:off x="6597337" y="1689720"/>
            <a:ext cx="42846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Retos identificados: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Rape (Violación): </a:t>
            </a: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62%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→ 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desempeño moderado</a:t>
            </a:r>
            <a:endParaRPr/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Burglary (Allanamiento): </a:t>
            </a: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23%</a:t>
            </a: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→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muy bajo.</a:t>
            </a:r>
            <a:endParaRPr/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Lecciones aprendidas:</a:t>
            </a:r>
            <a:endParaRPr/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La calidad y balance de datos afectan la predicción.</a:t>
            </a:r>
            <a:endParaRPr/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0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Los delitos menos frecuentes requieren nuevas variables y contexto adicional.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c43a4ad37_0_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344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7c43a4ad37_0_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7c43a4ad37_0_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7c43a4ad37_0_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7c43a4ad37_0_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7c43a4ad37_0_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7c43a4ad37_0_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7c43a4ad37_0_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7c43a4ad37_0_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D9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37c43a4ad37_0_6"/>
          <p:cNvPicPr preferRelativeResize="0"/>
          <p:nvPr/>
        </p:nvPicPr>
        <p:blipFill rotWithShape="1">
          <a:blip r:embed="rId3">
            <a:alphaModFix/>
          </a:blip>
          <a:srcRect b="0" l="0" r="88418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7c43a4ad37_0_6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delitos: Belice </a:t>
            </a:r>
            <a:endParaRPr/>
          </a:p>
        </p:txBody>
      </p:sp>
      <p:sp>
        <p:nvSpPr>
          <p:cNvPr descr="Google Shape;319;p34" id="331" name="Google Shape;331;g37c43a4ad37_0_6"/>
          <p:cNvSpPr txBox="1"/>
          <p:nvPr/>
        </p:nvSpPr>
        <p:spPr>
          <a:xfrm>
            <a:off x="1966025" y="349200"/>
            <a:ext cx="346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Google Shape;320;p34" id="332" name="Google Shape;332;g37c43a4ad37_0_6"/>
          <p:cNvCxnSpPr/>
          <p:nvPr/>
        </p:nvCxnSpPr>
        <p:spPr>
          <a:xfrm rot="10800000">
            <a:off x="769950" y="469137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33" name="Google Shape;333;g37c43a4ad37_0_6"/>
          <p:cNvSpPr/>
          <p:nvPr/>
        </p:nvSpPr>
        <p:spPr>
          <a:xfrm>
            <a:off x="1666000" y="366675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34" name="Google Shape;334;g37c43a4ad37_0_6"/>
          <p:cNvSpPr txBox="1"/>
          <p:nvPr/>
        </p:nvSpPr>
        <p:spPr>
          <a:xfrm>
            <a:off x="2235042" y="132085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 cap="none" strike="noStrik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335" name="Google Shape;335;g37c43a4ad37_0_6"/>
          <p:cNvSpPr txBox="1"/>
          <p:nvPr/>
        </p:nvSpPr>
        <p:spPr>
          <a:xfrm>
            <a:off x="817900" y="1267400"/>
            <a:ext cx="6818100" cy="5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Modelos</a:t>
            </a:r>
            <a:r>
              <a:rPr b="1" i="0" lang="es-ES" sz="1500" u="none" cap="none" strike="noStrike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aplicados: 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•"/>
            </a:pP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LightGBM (regresión)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– modelo de boosting basado en árboles de decisión, entrenado para predecir el conteo diario de crímenes a nivel de distrito‑mes‑hora.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•"/>
            </a:pP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Regresión lineal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– utilizada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únicamente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proyectar la tasa de desempleo (variable explicativa) hacia 2025‑2026.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•"/>
            </a:pPr>
            <a:r>
              <a:rPr b="1"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Validación rolling‑origin </a:t>
            </a: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– entrenamiento iterativo (2018 → 2022, 2019 → 2023, etc.) para medir la estabilidad temporal del modelo.</a:t>
            </a:r>
            <a:endParaRPr b="0" i="0" sz="13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Resultados principales (</a:t>
            </a:r>
            <a:r>
              <a:rPr lang="es-ES" sz="1700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MAE-RMSE</a:t>
            </a: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):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0C0C1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MAE (2024) : predicción difiere 112 incidentes del total real (≈ 2 % del total anual)</a:t>
            </a:r>
            <a:endParaRPr sz="1500">
              <a:solidFill>
                <a:srgbClr val="0C0C1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C0C1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0C0C14"/>
                </a:solidFill>
                <a:latin typeface="Montserrat"/>
                <a:ea typeface="Montserrat"/>
                <a:cs typeface="Montserrat"/>
                <a:sym typeface="Montserrat"/>
              </a:rPr>
              <a:t>RMSE (2024): </a:t>
            </a:r>
            <a:r>
              <a:rPr lang="es-ES" sz="1500">
                <a:solidFill>
                  <a:srgbClr val="0C0C1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≈ 3 %</a:t>
            </a:r>
            <a:endParaRPr sz="1500">
              <a:solidFill>
                <a:srgbClr val="0C0C1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C0C1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Interpretación:</a:t>
            </a:r>
            <a:r>
              <a:rPr i="0" lang="es-ES" sz="1500" u="none" cap="none" strike="noStrike">
                <a:solidFill>
                  <a:srgbClr val="6FBC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5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excelente para delitos frecuentes (hurto, asalto), y moderado para los menos comunes, donde la escasez de datos limita la precisión.</a:t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336" name="Google Shape;336;g37c43a4ad37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578;p42" id="337" name="Google Shape;337;g37c43a4ad37_0_6"/>
          <p:cNvSpPr txBox="1"/>
          <p:nvPr/>
        </p:nvSpPr>
        <p:spPr>
          <a:xfrm>
            <a:off x="7518487" y="1437645"/>
            <a:ext cx="42846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Retos identificados:</a:t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Montserrat"/>
              <a:buChar char="•"/>
            </a:pP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desequilibrio de clases y la ausencia de variables que capturen eventos puntuales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None/>
            </a:pPr>
            <a:r>
              <a:t/>
            </a:r>
            <a:endParaRPr b="1" i="0" sz="15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"/>
              <a:buFont typeface="Montserrat"/>
              <a:buChar char="•"/>
            </a:pPr>
            <a:r>
              <a:rPr b="0" i="0" lang="es-ES" sz="1700" u="none" cap="none" strike="noStrike">
                <a:solidFill>
                  <a:srgbClr val="6FBC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&gt;&gt; Lecciones aprendidas:</a:t>
            </a:r>
            <a:endParaRPr/>
          </a:p>
          <a:p>
            <a:pPr indent="-2921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Montserrat"/>
              <a:buChar char="•"/>
            </a:pPr>
            <a:r>
              <a:rPr lang="es-ES" sz="1300">
                <a:solidFill>
                  <a:srgbClr val="24292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equilibrar los datos, enriquecer el conjunto con fuentes externas y considerar modelos por categoría para mejorar la predicción de delitos raros.</a:t>
            </a:r>
            <a:endParaRPr i="0" sz="1300" u="none" cap="none" strike="noStrike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